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sldIdLst>
    <p:sldId id="259" r:id="rId2"/>
  </p:sldIdLst>
  <p:sldSz cx="7559675" cy="10691813"/>
  <p:notesSz cx="6735763" cy="9866313"/>
  <p:defaultTextStyle>
    <a:defPPr>
      <a:defRPr lang="ja-JP"/>
    </a:defPPr>
    <a:lvl1pPr marL="0" algn="l" defTabSz="995366" rtl="0" eaLnBrk="1" latinLnBrk="0" hangingPunct="1">
      <a:defRPr kumimoji="1" sz="1959" kern="1200">
        <a:solidFill>
          <a:schemeClr val="tx1"/>
        </a:solidFill>
        <a:latin typeface="+mn-lt"/>
        <a:ea typeface="+mn-ea"/>
        <a:cs typeface="+mn-cs"/>
      </a:defRPr>
    </a:lvl1pPr>
    <a:lvl2pPr marL="497684" algn="l" defTabSz="995366" rtl="0" eaLnBrk="1" latinLnBrk="0" hangingPunct="1">
      <a:defRPr kumimoji="1" sz="1959" kern="1200">
        <a:solidFill>
          <a:schemeClr val="tx1"/>
        </a:solidFill>
        <a:latin typeface="+mn-lt"/>
        <a:ea typeface="+mn-ea"/>
        <a:cs typeface="+mn-cs"/>
      </a:defRPr>
    </a:lvl2pPr>
    <a:lvl3pPr marL="995366" algn="l" defTabSz="995366" rtl="0" eaLnBrk="1" latinLnBrk="0" hangingPunct="1">
      <a:defRPr kumimoji="1" sz="1959" kern="1200">
        <a:solidFill>
          <a:schemeClr val="tx1"/>
        </a:solidFill>
        <a:latin typeface="+mn-lt"/>
        <a:ea typeface="+mn-ea"/>
        <a:cs typeface="+mn-cs"/>
      </a:defRPr>
    </a:lvl3pPr>
    <a:lvl4pPr marL="1493050" algn="l" defTabSz="995366" rtl="0" eaLnBrk="1" latinLnBrk="0" hangingPunct="1">
      <a:defRPr kumimoji="1" sz="1959" kern="1200">
        <a:solidFill>
          <a:schemeClr val="tx1"/>
        </a:solidFill>
        <a:latin typeface="+mn-lt"/>
        <a:ea typeface="+mn-ea"/>
        <a:cs typeface="+mn-cs"/>
      </a:defRPr>
    </a:lvl4pPr>
    <a:lvl5pPr marL="1990733" algn="l" defTabSz="995366" rtl="0" eaLnBrk="1" latinLnBrk="0" hangingPunct="1">
      <a:defRPr kumimoji="1" sz="1959" kern="1200">
        <a:solidFill>
          <a:schemeClr val="tx1"/>
        </a:solidFill>
        <a:latin typeface="+mn-lt"/>
        <a:ea typeface="+mn-ea"/>
        <a:cs typeface="+mn-cs"/>
      </a:defRPr>
    </a:lvl5pPr>
    <a:lvl6pPr marL="2488416" algn="l" defTabSz="995366" rtl="0" eaLnBrk="1" latinLnBrk="0" hangingPunct="1">
      <a:defRPr kumimoji="1" sz="1959" kern="1200">
        <a:solidFill>
          <a:schemeClr val="tx1"/>
        </a:solidFill>
        <a:latin typeface="+mn-lt"/>
        <a:ea typeface="+mn-ea"/>
        <a:cs typeface="+mn-cs"/>
      </a:defRPr>
    </a:lvl6pPr>
    <a:lvl7pPr marL="2986099" algn="l" defTabSz="995366" rtl="0" eaLnBrk="1" latinLnBrk="0" hangingPunct="1">
      <a:defRPr kumimoji="1" sz="1959" kern="1200">
        <a:solidFill>
          <a:schemeClr val="tx1"/>
        </a:solidFill>
        <a:latin typeface="+mn-lt"/>
        <a:ea typeface="+mn-ea"/>
        <a:cs typeface="+mn-cs"/>
      </a:defRPr>
    </a:lvl7pPr>
    <a:lvl8pPr marL="3483783" algn="l" defTabSz="995366" rtl="0" eaLnBrk="1" latinLnBrk="0" hangingPunct="1">
      <a:defRPr kumimoji="1" sz="1959" kern="1200">
        <a:solidFill>
          <a:schemeClr val="tx1"/>
        </a:solidFill>
        <a:latin typeface="+mn-lt"/>
        <a:ea typeface="+mn-ea"/>
        <a:cs typeface="+mn-cs"/>
      </a:defRPr>
    </a:lvl8pPr>
    <a:lvl9pPr marL="3981465" algn="l" defTabSz="995366" rtl="0" eaLnBrk="1" latinLnBrk="0" hangingPunct="1">
      <a:defRPr kumimoji="1" sz="195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7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4F4F4"/>
    <a:srgbClr val="6886C2"/>
    <a:srgbClr val="FF5050"/>
    <a:srgbClr val="FF7C80"/>
    <a:srgbClr val="FF9999"/>
    <a:srgbClr val="E6D6C3"/>
    <a:srgbClr val="EAE0DE"/>
    <a:srgbClr val="732303"/>
    <a:srgbClr val="5A1B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97" autoAdjust="0"/>
    <p:restoredTop sz="94660"/>
  </p:normalViewPr>
  <p:slideViewPr>
    <p:cSldViewPr snapToGrid="0">
      <p:cViewPr varScale="1">
        <p:scale>
          <a:sx n="42" d="100"/>
          <a:sy n="42" d="100"/>
        </p:scale>
        <p:origin x="2268" y="42"/>
      </p:cViewPr>
      <p:guideLst>
        <p:guide orient="horz" pos="3367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5029"/>
          </a:xfrm>
          <a:prstGeom prst="rect">
            <a:avLst/>
          </a:prstGeom>
        </p:spPr>
        <p:txBody>
          <a:bodyPr vert="horz" lIns="90791" tIns="45395" rIns="90791" bIns="45395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5" y="0"/>
            <a:ext cx="2918830" cy="495029"/>
          </a:xfrm>
          <a:prstGeom prst="rect">
            <a:avLst/>
          </a:prstGeom>
        </p:spPr>
        <p:txBody>
          <a:bodyPr vert="horz" lIns="90791" tIns="45395" rIns="90791" bIns="45395" rtlCol="0"/>
          <a:lstStyle>
            <a:lvl1pPr algn="r">
              <a:defRPr sz="1200"/>
            </a:lvl1pPr>
          </a:lstStyle>
          <a:p>
            <a:fld id="{70F99883-74AE-4A2C-81B7-5B86A08198C0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89163" y="1231900"/>
            <a:ext cx="23574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91" tIns="45395" rIns="90791" bIns="45395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791" tIns="45395" rIns="90791" bIns="45395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0" cy="495028"/>
          </a:xfrm>
          <a:prstGeom prst="rect">
            <a:avLst/>
          </a:prstGeom>
        </p:spPr>
        <p:txBody>
          <a:bodyPr vert="horz" lIns="90791" tIns="45395" rIns="90791" bIns="45395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5" y="9371287"/>
            <a:ext cx="2918830" cy="495028"/>
          </a:xfrm>
          <a:prstGeom prst="rect">
            <a:avLst/>
          </a:prstGeom>
        </p:spPr>
        <p:txBody>
          <a:bodyPr vert="horz" lIns="90791" tIns="45395" rIns="90791" bIns="45395" rtlCol="0" anchor="b"/>
          <a:lstStyle>
            <a:lvl1pPr algn="r">
              <a:defRPr sz="1200"/>
            </a:lvl1pPr>
          </a:lstStyle>
          <a:p>
            <a:fld id="{ACD93CC5-A9B8-46A1-B8C3-70AA73E05D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0022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5366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1pPr>
    <a:lvl2pPr marL="497684" algn="l" defTabSz="995366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2pPr>
    <a:lvl3pPr marL="995366" algn="l" defTabSz="995366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3pPr>
    <a:lvl4pPr marL="1493050" algn="l" defTabSz="995366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4pPr>
    <a:lvl5pPr marL="1990733" algn="l" defTabSz="995366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5pPr>
    <a:lvl6pPr marL="2488416" algn="l" defTabSz="995366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6pPr>
    <a:lvl7pPr marL="2986099" algn="l" defTabSz="995366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7pPr>
    <a:lvl8pPr marL="3483783" algn="l" defTabSz="995366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8pPr>
    <a:lvl9pPr marL="3981465" algn="l" defTabSz="995366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5102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2041"/>
            </a:lvl1pPr>
            <a:lvl2pPr marL="388757" indent="0" algn="ctr">
              <a:buNone/>
              <a:defRPr sz="1701"/>
            </a:lvl2pPr>
            <a:lvl3pPr marL="777514" indent="0" algn="ctr">
              <a:buNone/>
              <a:defRPr sz="1531"/>
            </a:lvl3pPr>
            <a:lvl4pPr marL="1166271" indent="0" algn="ctr">
              <a:buNone/>
              <a:defRPr sz="1360"/>
            </a:lvl4pPr>
            <a:lvl5pPr marL="1555029" indent="0" algn="ctr">
              <a:buNone/>
              <a:defRPr sz="1360"/>
            </a:lvl5pPr>
            <a:lvl6pPr marL="1943786" indent="0" algn="ctr">
              <a:buNone/>
              <a:defRPr sz="1360"/>
            </a:lvl6pPr>
            <a:lvl7pPr marL="2332543" indent="0" algn="ctr">
              <a:buNone/>
              <a:defRPr sz="1360"/>
            </a:lvl7pPr>
            <a:lvl8pPr marL="2721300" indent="0" algn="ctr">
              <a:buNone/>
              <a:defRPr sz="1360"/>
            </a:lvl8pPr>
            <a:lvl9pPr marL="3110057" indent="0" algn="ctr">
              <a:buNone/>
              <a:defRPr sz="136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871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172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2" y="569241"/>
            <a:ext cx="1630055" cy="906081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1"/>
            <a:ext cx="4795668" cy="906081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293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071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880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2" y="2665532"/>
            <a:ext cx="6520219" cy="4447497"/>
          </a:xfrm>
        </p:spPr>
        <p:txBody>
          <a:bodyPr anchor="b"/>
          <a:lstStyle>
            <a:lvl1pPr>
              <a:defRPr sz="5102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2" y="7155103"/>
            <a:ext cx="6520219" cy="2338833"/>
          </a:xfrm>
        </p:spPr>
        <p:txBody>
          <a:bodyPr/>
          <a:lstStyle>
            <a:lvl1pPr marL="0" indent="0">
              <a:buNone/>
              <a:defRPr sz="2041">
                <a:solidFill>
                  <a:schemeClr val="tx1"/>
                </a:solidFill>
              </a:defRPr>
            </a:lvl1pPr>
            <a:lvl2pPr marL="388757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2pPr>
            <a:lvl3pPr marL="777514" indent="0">
              <a:buNone/>
              <a:defRPr sz="1531">
                <a:solidFill>
                  <a:schemeClr val="tx1">
                    <a:tint val="75000"/>
                  </a:schemeClr>
                </a:solidFill>
              </a:defRPr>
            </a:lvl3pPr>
            <a:lvl4pPr marL="1166271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5029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786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2543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13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10057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440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6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215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3" y="569242"/>
            <a:ext cx="6520219" cy="2066589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2041" b="1"/>
            </a:lvl1pPr>
            <a:lvl2pPr marL="388757" indent="0">
              <a:buNone/>
              <a:defRPr sz="1701" b="1"/>
            </a:lvl2pPr>
            <a:lvl3pPr marL="777514" indent="0">
              <a:buNone/>
              <a:defRPr sz="1531" b="1"/>
            </a:lvl3pPr>
            <a:lvl4pPr marL="1166271" indent="0">
              <a:buNone/>
              <a:defRPr sz="1360" b="1"/>
            </a:lvl4pPr>
            <a:lvl5pPr marL="1555029" indent="0">
              <a:buNone/>
              <a:defRPr sz="1360" b="1"/>
            </a:lvl5pPr>
            <a:lvl6pPr marL="1943786" indent="0">
              <a:buNone/>
              <a:defRPr sz="1360" b="1"/>
            </a:lvl6pPr>
            <a:lvl7pPr marL="2332543" indent="0">
              <a:buNone/>
              <a:defRPr sz="1360" b="1"/>
            </a:lvl7pPr>
            <a:lvl8pPr marL="2721300" indent="0">
              <a:buNone/>
              <a:defRPr sz="1360" b="1"/>
            </a:lvl8pPr>
            <a:lvl9pPr marL="3110057" indent="0">
              <a:buNone/>
              <a:defRPr sz="136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1"/>
            <a:ext cx="3198096" cy="57443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6" cy="1284502"/>
          </a:xfrm>
        </p:spPr>
        <p:txBody>
          <a:bodyPr anchor="b"/>
          <a:lstStyle>
            <a:lvl1pPr marL="0" indent="0">
              <a:buNone/>
              <a:defRPr sz="2041" b="1"/>
            </a:lvl1pPr>
            <a:lvl2pPr marL="388757" indent="0">
              <a:buNone/>
              <a:defRPr sz="1701" b="1"/>
            </a:lvl2pPr>
            <a:lvl3pPr marL="777514" indent="0">
              <a:buNone/>
              <a:defRPr sz="1531" b="1"/>
            </a:lvl3pPr>
            <a:lvl4pPr marL="1166271" indent="0">
              <a:buNone/>
              <a:defRPr sz="1360" b="1"/>
            </a:lvl4pPr>
            <a:lvl5pPr marL="1555029" indent="0">
              <a:buNone/>
              <a:defRPr sz="1360" b="1"/>
            </a:lvl5pPr>
            <a:lvl6pPr marL="1943786" indent="0">
              <a:buNone/>
              <a:defRPr sz="1360" b="1"/>
            </a:lvl6pPr>
            <a:lvl7pPr marL="2332543" indent="0">
              <a:buNone/>
              <a:defRPr sz="1360" b="1"/>
            </a:lvl7pPr>
            <a:lvl8pPr marL="2721300" indent="0">
              <a:buNone/>
              <a:defRPr sz="1360" b="1"/>
            </a:lvl8pPr>
            <a:lvl9pPr marL="3110057" indent="0">
              <a:buNone/>
              <a:defRPr sz="136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1"/>
            <a:ext cx="3213846" cy="57443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266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992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79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3" y="712788"/>
            <a:ext cx="2438192" cy="2494756"/>
          </a:xfrm>
        </p:spPr>
        <p:txBody>
          <a:bodyPr anchor="b"/>
          <a:lstStyle>
            <a:lvl1pPr>
              <a:defRPr sz="2721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6" cy="7598117"/>
          </a:xfrm>
        </p:spPr>
        <p:txBody>
          <a:bodyPr/>
          <a:lstStyle>
            <a:lvl1pPr>
              <a:defRPr sz="2721"/>
            </a:lvl1pPr>
            <a:lvl2pPr>
              <a:defRPr sz="2381"/>
            </a:lvl2pPr>
            <a:lvl3pPr>
              <a:defRPr sz="2041"/>
            </a:lvl3pPr>
            <a:lvl4pPr>
              <a:defRPr sz="1701"/>
            </a:lvl4pPr>
            <a:lvl5pPr>
              <a:defRPr sz="1701"/>
            </a:lvl5pPr>
            <a:lvl6pPr>
              <a:defRPr sz="1701"/>
            </a:lvl6pPr>
            <a:lvl7pPr>
              <a:defRPr sz="1701"/>
            </a:lvl7pPr>
            <a:lvl8pPr>
              <a:defRPr sz="1701"/>
            </a:lvl8pPr>
            <a:lvl9pPr>
              <a:defRPr sz="1701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3" y="3207544"/>
            <a:ext cx="2438192" cy="5942372"/>
          </a:xfrm>
        </p:spPr>
        <p:txBody>
          <a:bodyPr/>
          <a:lstStyle>
            <a:lvl1pPr marL="0" indent="0">
              <a:buNone/>
              <a:defRPr sz="1360"/>
            </a:lvl1pPr>
            <a:lvl2pPr marL="388757" indent="0">
              <a:buNone/>
              <a:defRPr sz="1190"/>
            </a:lvl2pPr>
            <a:lvl3pPr marL="777514" indent="0">
              <a:buNone/>
              <a:defRPr sz="1020"/>
            </a:lvl3pPr>
            <a:lvl4pPr marL="1166271" indent="0">
              <a:buNone/>
              <a:defRPr sz="850"/>
            </a:lvl4pPr>
            <a:lvl5pPr marL="1555029" indent="0">
              <a:buNone/>
              <a:defRPr sz="850"/>
            </a:lvl5pPr>
            <a:lvl6pPr marL="1943786" indent="0">
              <a:buNone/>
              <a:defRPr sz="850"/>
            </a:lvl6pPr>
            <a:lvl7pPr marL="2332543" indent="0">
              <a:buNone/>
              <a:defRPr sz="850"/>
            </a:lvl7pPr>
            <a:lvl8pPr marL="2721300" indent="0">
              <a:buNone/>
              <a:defRPr sz="850"/>
            </a:lvl8pPr>
            <a:lvl9pPr marL="3110057" indent="0">
              <a:buNone/>
              <a:defRPr sz="8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02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3" y="712788"/>
            <a:ext cx="2438192" cy="2494756"/>
          </a:xfrm>
        </p:spPr>
        <p:txBody>
          <a:bodyPr anchor="b"/>
          <a:lstStyle>
            <a:lvl1pPr>
              <a:defRPr sz="2721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6" cy="7598117"/>
          </a:xfrm>
        </p:spPr>
        <p:txBody>
          <a:bodyPr anchor="t"/>
          <a:lstStyle>
            <a:lvl1pPr marL="0" indent="0">
              <a:buNone/>
              <a:defRPr sz="2721"/>
            </a:lvl1pPr>
            <a:lvl2pPr marL="388757" indent="0">
              <a:buNone/>
              <a:defRPr sz="2381"/>
            </a:lvl2pPr>
            <a:lvl3pPr marL="777514" indent="0">
              <a:buNone/>
              <a:defRPr sz="2041"/>
            </a:lvl3pPr>
            <a:lvl4pPr marL="1166271" indent="0">
              <a:buNone/>
              <a:defRPr sz="1701"/>
            </a:lvl4pPr>
            <a:lvl5pPr marL="1555029" indent="0">
              <a:buNone/>
              <a:defRPr sz="1701"/>
            </a:lvl5pPr>
            <a:lvl6pPr marL="1943786" indent="0">
              <a:buNone/>
              <a:defRPr sz="1701"/>
            </a:lvl6pPr>
            <a:lvl7pPr marL="2332543" indent="0">
              <a:buNone/>
              <a:defRPr sz="1701"/>
            </a:lvl7pPr>
            <a:lvl8pPr marL="2721300" indent="0">
              <a:buNone/>
              <a:defRPr sz="1701"/>
            </a:lvl8pPr>
            <a:lvl9pPr marL="3110057" indent="0">
              <a:buNone/>
              <a:defRPr sz="1701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3" y="3207544"/>
            <a:ext cx="2438192" cy="5942372"/>
          </a:xfrm>
        </p:spPr>
        <p:txBody>
          <a:bodyPr/>
          <a:lstStyle>
            <a:lvl1pPr marL="0" indent="0">
              <a:buNone/>
              <a:defRPr sz="1360"/>
            </a:lvl1pPr>
            <a:lvl2pPr marL="388757" indent="0">
              <a:buNone/>
              <a:defRPr sz="1190"/>
            </a:lvl2pPr>
            <a:lvl3pPr marL="777514" indent="0">
              <a:buNone/>
              <a:defRPr sz="1020"/>
            </a:lvl3pPr>
            <a:lvl4pPr marL="1166271" indent="0">
              <a:buNone/>
              <a:defRPr sz="850"/>
            </a:lvl4pPr>
            <a:lvl5pPr marL="1555029" indent="0">
              <a:buNone/>
              <a:defRPr sz="850"/>
            </a:lvl5pPr>
            <a:lvl6pPr marL="1943786" indent="0">
              <a:buNone/>
              <a:defRPr sz="850"/>
            </a:lvl6pPr>
            <a:lvl7pPr marL="2332543" indent="0">
              <a:buNone/>
              <a:defRPr sz="850"/>
            </a:lvl7pPr>
            <a:lvl8pPr marL="2721300" indent="0">
              <a:buNone/>
              <a:defRPr sz="850"/>
            </a:lvl8pPr>
            <a:lvl9pPr marL="3110057" indent="0">
              <a:buNone/>
              <a:defRPr sz="8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09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19" cy="20665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19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2" y="9909729"/>
            <a:ext cx="255139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48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txStyles>
    <p:titleStyle>
      <a:lvl1pPr algn="l" defTabSz="777514" rtl="0" eaLnBrk="1" latinLnBrk="0" hangingPunct="1">
        <a:lnSpc>
          <a:spcPct val="90000"/>
        </a:lnSpc>
        <a:spcBef>
          <a:spcPct val="0"/>
        </a:spcBef>
        <a:buNone/>
        <a:defRPr kumimoji="1" sz="37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79" indent="-194379" algn="l" defTabSz="777514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kumimoji="1" sz="2381" kern="1200">
          <a:solidFill>
            <a:schemeClr val="tx1"/>
          </a:solidFill>
          <a:latin typeface="+mn-lt"/>
          <a:ea typeface="+mn-ea"/>
          <a:cs typeface="+mn-cs"/>
        </a:defRPr>
      </a:lvl1pPr>
      <a:lvl2pPr marL="583136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2041" kern="1200">
          <a:solidFill>
            <a:schemeClr val="tx1"/>
          </a:solidFill>
          <a:latin typeface="+mn-lt"/>
          <a:ea typeface="+mn-ea"/>
          <a:cs typeface="+mn-cs"/>
        </a:defRPr>
      </a:lvl2pPr>
      <a:lvl3pPr marL="971893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360650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4pPr>
      <a:lvl5pPr marL="1749407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5pPr>
      <a:lvl6pPr marL="2138164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6pPr>
      <a:lvl7pPr marL="2526922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7pPr>
      <a:lvl8pPr marL="2915679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8pPr>
      <a:lvl9pPr marL="3304436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1pPr>
      <a:lvl2pPr marL="388757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2pPr>
      <a:lvl3pPr marL="777514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3pPr>
      <a:lvl4pPr marL="1166271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4pPr>
      <a:lvl5pPr marL="1555029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5pPr>
      <a:lvl6pPr marL="1943786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6pPr>
      <a:lvl7pPr marL="2332543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7pPr>
      <a:lvl8pPr marL="2721300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8pPr>
      <a:lvl9pPr marL="3110057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TSUKAMOTO\Desktop\アスクル\セミナー\セミナー②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676"/>
          <a:stretch/>
        </p:blipFill>
        <p:spPr bwMode="auto">
          <a:xfrm>
            <a:off x="-107950" y="-107950"/>
            <a:ext cx="7775575" cy="279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/>
        </p:nvSpPr>
        <p:spPr>
          <a:xfrm>
            <a:off x="447046" y="485473"/>
            <a:ext cx="5473282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100" b="1" dirty="0">
                <a:solidFill>
                  <a:schemeClr val="accent5">
                    <a:lumMod val="50000"/>
                  </a:schemeClr>
                </a:solidFill>
                <a:latin typeface="小塚ゴシック Pro B" pitchFamily="34" charset="-128"/>
                <a:ea typeface="小塚ゴシック Pro B" pitchFamily="34" charset="-128"/>
              </a:rPr>
              <a:t>東栄町の皆さまへ</a:t>
            </a:r>
          </a:p>
        </p:txBody>
      </p:sp>
      <p:sp>
        <p:nvSpPr>
          <p:cNvPr id="6" name="正方形/長方形 5"/>
          <p:cNvSpPr/>
          <p:nvPr/>
        </p:nvSpPr>
        <p:spPr>
          <a:xfrm>
            <a:off x="186835" y="926356"/>
            <a:ext cx="570563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3800" b="1" dirty="0">
                <a:solidFill>
                  <a:schemeClr val="accent5">
                    <a:lumMod val="50000"/>
                  </a:schemeClr>
                </a:solidFill>
                <a:latin typeface="小塚ゴシック Pro B" pitchFamily="34" charset="-128"/>
                <a:ea typeface="小塚ゴシック Pro B" pitchFamily="34" charset="-128"/>
              </a:rPr>
              <a:t>がん治療とお金のはなし</a:t>
            </a:r>
            <a:br>
              <a:rPr lang="en-US" altLang="ja-JP" sz="3800" b="1" dirty="0">
                <a:solidFill>
                  <a:schemeClr val="accent5">
                    <a:lumMod val="50000"/>
                  </a:schemeClr>
                </a:solidFill>
                <a:latin typeface="小塚ゴシック Pro B" pitchFamily="34" charset="-128"/>
                <a:ea typeface="小塚ゴシック Pro B" pitchFamily="34" charset="-128"/>
              </a:rPr>
            </a:br>
            <a:r>
              <a:rPr lang="ja-JP" altLang="en-US" sz="3800" b="1" dirty="0">
                <a:solidFill>
                  <a:schemeClr val="accent5">
                    <a:lumMod val="50000"/>
                  </a:schemeClr>
                </a:solidFill>
                <a:latin typeface="小塚ゴシック Pro B" pitchFamily="34" charset="-128"/>
                <a:ea typeface="小塚ゴシック Pro B" pitchFamily="34" charset="-128"/>
              </a:rPr>
              <a:t>セミナー</a:t>
            </a:r>
            <a:endParaRPr lang="en-US" altLang="ja-JP" sz="3800" b="1" dirty="0">
              <a:solidFill>
                <a:schemeClr val="accent5">
                  <a:lumMod val="50000"/>
                </a:schemeClr>
              </a:solidFill>
              <a:latin typeface="小塚ゴシック Pro B" pitchFamily="34" charset="-128"/>
              <a:ea typeface="小塚ゴシック Pro B" pitchFamily="34" charset="-128"/>
            </a:endParaRPr>
          </a:p>
          <a:p>
            <a:pPr algn="ctr"/>
            <a:r>
              <a:rPr lang="ja-JP" altLang="en-US" sz="2400" b="1" dirty="0">
                <a:solidFill>
                  <a:srgbClr val="002060"/>
                </a:solidFill>
                <a:latin typeface="小塚ゴシック Pro B" pitchFamily="34" charset="-128"/>
                <a:ea typeface="小塚ゴシック Pro B" pitchFamily="34" charset="-128"/>
              </a:rPr>
              <a:t>～住民健診と同時実施～</a:t>
            </a:r>
            <a:endParaRPr lang="en-US" altLang="ja-JP" sz="3800" b="1" dirty="0">
              <a:solidFill>
                <a:srgbClr val="002060"/>
              </a:solidFill>
              <a:latin typeface="小塚ゴシック Pro B" pitchFamily="34" charset="-128"/>
              <a:ea typeface="小塚ゴシック Pro B" pitchFamily="34" charset="-128"/>
            </a:endParaRPr>
          </a:p>
        </p:txBody>
      </p:sp>
      <p:sp>
        <p:nvSpPr>
          <p:cNvPr id="26" name="正方形/長方形 25"/>
          <p:cNvSpPr/>
          <p:nvPr/>
        </p:nvSpPr>
        <p:spPr>
          <a:xfrm>
            <a:off x="855242" y="9598485"/>
            <a:ext cx="65463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100" b="1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エス・イー・ティー株式会社　</a:t>
            </a:r>
            <a:r>
              <a:rPr lang="ja-JP" altLang="en-US" sz="2400" b="1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総務・経理室　</a:t>
            </a:r>
            <a:r>
              <a:rPr lang="ja-JP" altLang="en-US" sz="1100" b="1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担当： </a:t>
            </a:r>
            <a:r>
              <a:rPr lang="ja-JP" altLang="en-US" sz="2400" b="1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〇〇・〇〇</a:t>
            </a:r>
            <a:endParaRPr lang="ja-JP" altLang="en-US" sz="1600" b="1">
              <a:solidFill>
                <a:schemeClr val="bg1"/>
              </a:solidFill>
              <a:latin typeface="小塚ゴシック Pro B" pitchFamily="34" charset="-128"/>
              <a:ea typeface="小塚ゴシック Pro B" pitchFamily="34" charset="-128"/>
            </a:endParaRPr>
          </a:p>
        </p:txBody>
      </p:sp>
      <p:sp>
        <p:nvSpPr>
          <p:cNvPr id="37" name="正方形/長方形 36"/>
          <p:cNvSpPr/>
          <p:nvPr/>
        </p:nvSpPr>
        <p:spPr>
          <a:xfrm>
            <a:off x="3174469" y="10054720"/>
            <a:ext cx="38101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b="1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※</a:t>
            </a:r>
            <a:r>
              <a:rPr lang="ja-JP" altLang="en-US" sz="1200" b="1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お電話に受付は平日の</a:t>
            </a:r>
            <a:r>
              <a:rPr lang="en-US" altLang="ja-JP" sz="1200" b="1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9</a:t>
            </a:r>
            <a:r>
              <a:rPr lang="ja-JP" altLang="en-US" sz="1200" b="1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：</a:t>
            </a:r>
            <a:r>
              <a:rPr lang="en-US" altLang="ja-JP" sz="1200" b="1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00</a:t>
            </a:r>
            <a:r>
              <a:rPr lang="ja-JP" altLang="en-US" sz="1200" b="1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～</a:t>
            </a:r>
            <a:r>
              <a:rPr lang="en-US" altLang="ja-JP" sz="1200" b="1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17</a:t>
            </a:r>
            <a:r>
              <a:rPr lang="ja-JP" altLang="en-US" sz="1200" b="1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：</a:t>
            </a:r>
            <a:r>
              <a:rPr lang="en-US" altLang="ja-JP" sz="1200" b="1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00</a:t>
            </a:r>
            <a:r>
              <a:rPr lang="ja-JP" altLang="en-US" sz="1200" b="1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になります。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3C4BCD1-8665-6194-1E77-A8484535FB70}"/>
              </a:ext>
            </a:extLst>
          </p:cNvPr>
          <p:cNvSpPr/>
          <p:nvPr/>
        </p:nvSpPr>
        <p:spPr>
          <a:xfrm>
            <a:off x="4781928" y="10403957"/>
            <a:ext cx="261962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b="1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SOMPO</a:t>
            </a:r>
            <a:r>
              <a:rPr lang="ja-JP" altLang="en-US" sz="1200" b="1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ひまわり生命保険株式会社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493D214-03B9-37C7-C411-14841C6A89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4078" y="1199919"/>
            <a:ext cx="2490478" cy="2482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DBB42FE8-A789-EEBC-C8AD-4F182613DFE6}"/>
              </a:ext>
            </a:extLst>
          </p:cNvPr>
          <p:cNvSpPr/>
          <p:nvPr/>
        </p:nvSpPr>
        <p:spPr>
          <a:xfrm>
            <a:off x="1545506" y="10041664"/>
            <a:ext cx="15696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400" b="1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0533</a:t>
            </a:r>
            <a:r>
              <a:rPr lang="ja-JP" altLang="en-US" sz="1400" b="1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ー</a:t>
            </a:r>
            <a:r>
              <a:rPr lang="en-US" altLang="ja-JP" sz="1400" b="1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67</a:t>
            </a:r>
            <a:r>
              <a:rPr lang="ja-JP" altLang="en-US" sz="1400" b="1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ー</a:t>
            </a:r>
            <a:r>
              <a:rPr lang="en-US" altLang="ja-JP" sz="1400" b="1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3970</a:t>
            </a:r>
            <a:endParaRPr lang="ja-JP" altLang="en-US" sz="1400" b="1">
              <a:solidFill>
                <a:schemeClr val="bg1"/>
              </a:solidFill>
              <a:latin typeface="小塚ゴシック Pro B" pitchFamily="34" charset="-128"/>
              <a:ea typeface="小塚ゴシック Pro B" pitchFamily="34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E2A7D4B-0FE4-FD95-D61A-20E6EDE9802C}"/>
              </a:ext>
            </a:extLst>
          </p:cNvPr>
          <p:cNvSpPr txBox="1"/>
          <p:nvPr/>
        </p:nvSpPr>
        <p:spPr>
          <a:xfrm>
            <a:off x="4137667" y="9480627"/>
            <a:ext cx="25667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00" b="1" dirty="0">
                <a:latin typeface="+mn-ea"/>
              </a:rPr>
              <a:t>愛知保険コンサルティング株式会社</a:t>
            </a:r>
            <a:endParaRPr lang="en-US" altLang="ja-JP" sz="1000" b="1" dirty="0">
              <a:latin typeface="+mn-ea"/>
            </a:endParaRPr>
          </a:p>
          <a:p>
            <a:br>
              <a:rPr lang="ja-JP" altLang="en-US" sz="1000" b="1" dirty="0">
                <a:latin typeface="+mn-ea"/>
              </a:rPr>
            </a:br>
            <a:r>
              <a:rPr lang="en-US" altLang="ja-JP" sz="1000" b="1" dirty="0">
                <a:latin typeface="+mn-ea"/>
              </a:rPr>
              <a:t>446-0058</a:t>
            </a:r>
            <a:br>
              <a:rPr lang="ja-JP" altLang="en-US" sz="1000" b="1" dirty="0">
                <a:latin typeface="+mn-ea"/>
              </a:rPr>
            </a:br>
            <a:r>
              <a:rPr lang="ja-JP" altLang="en-US" sz="1000" b="1" dirty="0">
                <a:latin typeface="+mn-ea"/>
              </a:rPr>
              <a:t>愛知県安城市三河安城南町</a:t>
            </a:r>
            <a:r>
              <a:rPr lang="en-US" altLang="ja-JP" sz="1000" b="1" dirty="0">
                <a:latin typeface="+mn-ea"/>
              </a:rPr>
              <a:t>1-4-8</a:t>
            </a:r>
            <a:br>
              <a:rPr lang="en-US" altLang="ja-JP" sz="1000" b="1" dirty="0">
                <a:latin typeface="+mn-ea"/>
              </a:rPr>
            </a:br>
            <a:r>
              <a:rPr lang="ja-JP" altLang="en-US" sz="1000" b="1" dirty="0">
                <a:latin typeface="+mn-ea"/>
              </a:rPr>
              <a:t>　ピアゴラフーズコア三河安城店　１</a:t>
            </a:r>
            <a:r>
              <a:rPr lang="en-US" altLang="ja-JP" sz="1000" b="1" dirty="0">
                <a:latin typeface="+mn-ea"/>
              </a:rPr>
              <a:t>F</a:t>
            </a:r>
          </a:p>
          <a:p>
            <a:r>
              <a:rPr lang="en-US" altLang="ja-JP" sz="1000" b="1" dirty="0">
                <a:solidFill>
                  <a:srgbClr val="222222"/>
                </a:solidFill>
                <a:latin typeface="+mn-ea"/>
              </a:rPr>
              <a:t>TEL:0566-73-5251</a:t>
            </a:r>
            <a:endParaRPr lang="en-US" altLang="ja-JP" sz="1200" b="1" dirty="0">
              <a:solidFill>
                <a:srgbClr val="222222"/>
              </a:solidFill>
              <a:latin typeface="+mn-ea"/>
            </a:endParaRPr>
          </a:p>
          <a:p>
            <a:endParaRPr lang="ja-JP" altLang="en-US" sz="1200" b="1" dirty="0">
              <a:latin typeface="+mn-ea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076ACC79-FE8D-8606-AA2E-A8FBD1A1C0DD}"/>
              </a:ext>
            </a:extLst>
          </p:cNvPr>
          <p:cNvSpPr txBox="1"/>
          <p:nvPr/>
        </p:nvSpPr>
        <p:spPr>
          <a:xfrm rot="10800000" flipH="1" flipV="1">
            <a:off x="5985915" y="536203"/>
            <a:ext cx="1573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b="1" dirty="0">
                <a:ea typeface="小塚ゴシック Pro B"/>
              </a:rPr>
              <a:t>お気軽に</a:t>
            </a:r>
            <a:endParaRPr lang="en-US" altLang="ja-JP" sz="1400" b="1" dirty="0">
              <a:ea typeface="小塚ゴシック Pro B"/>
            </a:endParaRPr>
          </a:p>
          <a:p>
            <a:r>
              <a:rPr lang="ja-JP" altLang="en-US" sz="1400" b="1" dirty="0">
                <a:ea typeface="小塚ゴシック Pro B"/>
              </a:rPr>
              <a:t>ご参加ください</a:t>
            </a:r>
            <a:endParaRPr lang="en-US" altLang="ja-JP" sz="1400" b="1" dirty="0">
              <a:ea typeface="小塚ゴシック Pro B"/>
            </a:endParaRPr>
          </a:p>
        </p:txBody>
      </p:sp>
      <p:sp>
        <p:nvSpPr>
          <p:cNvPr id="19" name="吹き出し: 角を丸めた四角形 18">
            <a:extLst>
              <a:ext uri="{FF2B5EF4-FFF2-40B4-BE49-F238E27FC236}">
                <a16:creationId xmlns:a16="http://schemas.microsoft.com/office/drawing/2014/main" id="{155CEA2C-1981-0163-0DC8-9F016B65CB20}"/>
              </a:ext>
            </a:extLst>
          </p:cNvPr>
          <p:cNvSpPr/>
          <p:nvPr/>
        </p:nvSpPr>
        <p:spPr>
          <a:xfrm>
            <a:off x="5962600" y="378613"/>
            <a:ext cx="1325219" cy="931873"/>
          </a:xfrm>
          <a:prstGeom prst="wedgeRoundRectCallout">
            <a:avLst>
              <a:gd name="adj1" fmla="val -20220"/>
              <a:gd name="adj2" fmla="val 75553"/>
              <a:gd name="adj3" fmla="val 16667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5442FB7C-3E23-FCC9-681E-2736456726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846258"/>
            <a:ext cx="7559675" cy="1824705"/>
          </a:xfrm>
          <a:prstGeom prst="rect">
            <a:avLst/>
          </a:prstGeom>
        </p:spPr>
      </p:pic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DEEAC7A5-A366-03E6-0316-6EDD83C246D4}"/>
              </a:ext>
            </a:extLst>
          </p:cNvPr>
          <p:cNvSpPr txBox="1"/>
          <p:nvPr/>
        </p:nvSpPr>
        <p:spPr>
          <a:xfrm>
            <a:off x="4218352" y="9391281"/>
            <a:ext cx="32757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b="1" dirty="0">
                <a:effectLst/>
                <a:ea typeface="小塚ゴシック Pro B"/>
              </a:rPr>
              <a:t>東栄保健福祉センター</a:t>
            </a:r>
            <a:endParaRPr lang="en-US" altLang="ja-JP" sz="1200" b="1" dirty="0">
              <a:effectLst/>
              <a:ea typeface="小塚ゴシック Pro B"/>
            </a:endParaRPr>
          </a:p>
          <a:p>
            <a:r>
              <a:rPr lang="en-US" altLang="ja-JP" sz="1200" b="1" dirty="0">
                <a:latin typeface="+mn-ea"/>
                <a:ea typeface="小塚ゴシック Pro B"/>
              </a:rPr>
              <a:t>449-0214</a:t>
            </a:r>
            <a:br>
              <a:rPr lang="ja-JP" altLang="en-US" sz="1200" b="1" dirty="0">
                <a:latin typeface="+mn-ea"/>
                <a:ea typeface="小塚ゴシック Pro B"/>
              </a:rPr>
            </a:br>
            <a:r>
              <a:rPr lang="ja-JP" altLang="en-US" sz="1200" b="1" dirty="0">
                <a:latin typeface="+mn-ea"/>
                <a:ea typeface="小塚ゴシック Pro B"/>
              </a:rPr>
              <a:t>愛知県北設楽郡東栄町大字本郷字大沼</a:t>
            </a:r>
            <a:r>
              <a:rPr lang="en-US" altLang="ja-JP" sz="1200" b="1" dirty="0">
                <a:latin typeface="+mn-ea"/>
                <a:ea typeface="小塚ゴシック Pro B"/>
              </a:rPr>
              <a:t>1-1</a:t>
            </a:r>
          </a:p>
          <a:p>
            <a:r>
              <a:rPr lang="ja-JP" altLang="en-US" sz="1200" b="1" dirty="0">
                <a:latin typeface="+mn-ea"/>
                <a:ea typeface="小塚ゴシック Pro B"/>
              </a:rPr>
              <a:t>福祉課健康推進係</a:t>
            </a:r>
            <a:endParaRPr lang="en-US" altLang="ja-JP" sz="1200" b="1" dirty="0">
              <a:latin typeface="+mn-ea"/>
              <a:ea typeface="小塚ゴシック Pro B"/>
            </a:endParaRPr>
          </a:p>
          <a:p>
            <a:r>
              <a:rPr kumimoji="1" lang="en-US" altLang="ja-JP" sz="1200" b="1" dirty="0">
                <a:solidFill>
                  <a:srgbClr val="222222"/>
                </a:solidFill>
                <a:latin typeface="+mn-ea"/>
                <a:ea typeface="小塚ゴシック Pro B"/>
              </a:rPr>
              <a:t>TEL:0532-76-1815</a:t>
            </a:r>
            <a:r>
              <a:rPr kumimoji="1" lang="ja-JP" altLang="en-US" sz="1200" b="1" dirty="0">
                <a:solidFill>
                  <a:srgbClr val="222222"/>
                </a:solidFill>
                <a:latin typeface="+mn-ea"/>
                <a:ea typeface="小塚ゴシック Pro B"/>
              </a:rPr>
              <a:t>　</a:t>
            </a:r>
            <a:endParaRPr kumimoji="1" lang="en-US" altLang="ja-JP" sz="1200" b="1" dirty="0">
              <a:solidFill>
                <a:srgbClr val="222222"/>
              </a:solidFill>
              <a:latin typeface="+mn-ea"/>
              <a:ea typeface="小塚ゴシック Pro B"/>
            </a:endParaRP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71312EF2-9366-3ABD-371F-093F7A11FAC5}"/>
              </a:ext>
            </a:extLst>
          </p:cNvPr>
          <p:cNvSpPr/>
          <p:nvPr/>
        </p:nvSpPr>
        <p:spPr>
          <a:xfrm>
            <a:off x="415020" y="4741175"/>
            <a:ext cx="697627" cy="4001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ja-JP" altLang="en-US" sz="2000" b="1" dirty="0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時間</a:t>
            </a: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70EE79B4-9A44-A7B9-D9A6-C21E1329C8BE}"/>
              </a:ext>
            </a:extLst>
          </p:cNvPr>
          <p:cNvSpPr/>
          <p:nvPr/>
        </p:nvSpPr>
        <p:spPr>
          <a:xfrm>
            <a:off x="1280277" y="4711366"/>
            <a:ext cx="58857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400" b="1" dirty="0">
                <a:latin typeface="小塚ゴシック Pro B" pitchFamily="34" charset="-128"/>
                <a:ea typeface="小塚ゴシック Pro B" pitchFamily="34" charset="-128"/>
              </a:rPr>
              <a:t>14</a:t>
            </a:r>
            <a:r>
              <a:rPr lang="ja-JP" altLang="en-US" sz="2000" b="1" dirty="0">
                <a:latin typeface="小塚ゴシック Pro B" pitchFamily="34" charset="-128"/>
                <a:ea typeface="小塚ゴシック Pro B" pitchFamily="34" charset="-128"/>
              </a:rPr>
              <a:t>時</a:t>
            </a:r>
            <a:r>
              <a:rPr lang="en-US" altLang="ja-JP" sz="2400" b="1" dirty="0">
                <a:latin typeface="小塚ゴシック Pro B" pitchFamily="34" charset="-128"/>
                <a:ea typeface="小塚ゴシック Pro B" pitchFamily="34" charset="-128"/>
              </a:rPr>
              <a:t>00</a:t>
            </a:r>
            <a:r>
              <a:rPr lang="ja-JP" altLang="en-US" sz="2000" b="1" dirty="0">
                <a:latin typeface="小塚ゴシック Pro B" pitchFamily="34" charset="-128"/>
                <a:ea typeface="小塚ゴシック Pro B" pitchFamily="34" charset="-128"/>
              </a:rPr>
              <a:t>分～</a:t>
            </a:r>
            <a:r>
              <a:rPr lang="en-US" altLang="ja-JP" sz="2400" b="1" dirty="0">
                <a:latin typeface="小塚ゴシック Pro B" pitchFamily="34" charset="-128"/>
                <a:ea typeface="小塚ゴシック Pro B" pitchFamily="34" charset="-128"/>
              </a:rPr>
              <a:t>15</a:t>
            </a:r>
            <a:r>
              <a:rPr lang="ja-JP" altLang="en-US" sz="2400" b="1" dirty="0">
                <a:latin typeface="小塚ゴシック Pro B" pitchFamily="34" charset="-128"/>
                <a:ea typeface="小塚ゴシック Pro B" pitchFamily="34" charset="-128"/>
              </a:rPr>
              <a:t>時</a:t>
            </a:r>
            <a:r>
              <a:rPr lang="en-US" altLang="ja-JP" sz="2400" b="1" dirty="0">
                <a:latin typeface="小塚ゴシック Pro B" pitchFamily="34" charset="-128"/>
                <a:ea typeface="小塚ゴシック Pro B" pitchFamily="34" charset="-128"/>
              </a:rPr>
              <a:t>00</a:t>
            </a:r>
            <a:r>
              <a:rPr lang="ja-JP" altLang="en-US" sz="2400" b="1" dirty="0">
                <a:latin typeface="小塚ゴシック Pro B" pitchFamily="34" charset="-128"/>
                <a:ea typeface="小塚ゴシック Pro B" pitchFamily="34" charset="-128"/>
              </a:rPr>
              <a:t>分</a:t>
            </a:r>
            <a:endParaRPr lang="en-US" altLang="ja-JP" sz="2400" b="1" dirty="0">
              <a:latin typeface="小塚ゴシック Pro B" pitchFamily="34" charset="-128"/>
              <a:ea typeface="小塚ゴシック Pro B" pitchFamily="34" charset="-128"/>
            </a:endParaRP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91E41168-EEF2-6FE9-BD9B-4002E728832D}"/>
              </a:ext>
            </a:extLst>
          </p:cNvPr>
          <p:cNvSpPr/>
          <p:nvPr/>
        </p:nvSpPr>
        <p:spPr>
          <a:xfrm>
            <a:off x="186835" y="2595747"/>
            <a:ext cx="6671869" cy="1661336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500" b="1" dirty="0">
                <a:solidFill>
                  <a:schemeClr val="tx1"/>
                </a:solidFill>
                <a:latin typeface="Meiryo UI" pitchFamily="50" charset="-128"/>
                <a:ea typeface="小塚ゴシック Pro B"/>
                <a:cs typeface="Meiryo UI" pitchFamily="50" charset="-128"/>
              </a:rPr>
              <a:t>「がんは生涯２人に１人」がなる時代。</a:t>
            </a:r>
            <a:endParaRPr lang="en-US" altLang="ja-JP" sz="1500" b="1" dirty="0">
              <a:solidFill>
                <a:schemeClr val="tx1"/>
              </a:solidFill>
              <a:latin typeface="Meiryo UI" pitchFamily="50" charset="-128"/>
              <a:ea typeface="小塚ゴシック Pro B"/>
              <a:cs typeface="Meiryo UI" pitchFamily="50" charset="-128"/>
            </a:endParaRPr>
          </a:p>
          <a:p>
            <a:r>
              <a:rPr lang="ja-JP" altLang="en-US" sz="1500" b="1" dirty="0">
                <a:solidFill>
                  <a:schemeClr val="tx1"/>
                </a:solidFill>
                <a:latin typeface="Meiryo UI" pitchFamily="50" charset="-128"/>
                <a:ea typeface="小塚ゴシック Pro B"/>
                <a:cs typeface="Meiryo UI" pitchFamily="50" charset="-128"/>
              </a:rPr>
              <a:t>でも治療やお金について知る機会は意外と少ないものです。</a:t>
            </a:r>
            <a:endParaRPr lang="en-US" altLang="ja-JP" sz="1500" b="1" dirty="0">
              <a:solidFill>
                <a:schemeClr val="tx1"/>
              </a:solidFill>
              <a:latin typeface="Meiryo UI" pitchFamily="50" charset="-128"/>
              <a:ea typeface="小塚ゴシック Pro B"/>
              <a:cs typeface="Meiryo UI" pitchFamily="50" charset="-128"/>
            </a:endParaRPr>
          </a:p>
          <a:p>
            <a:endParaRPr lang="en-US" altLang="ja-JP" sz="1500" b="1" dirty="0">
              <a:solidFill>
                <a:schemeClr val="tx1"/>
              </a:solidFill>
              <a:latin typeface="Meiryo UI" pitchFamily="50" charset="-128"/>
              <a:ea typeface="小塚ゴシック Pro B"/>
              <a:cs typeface="Meiryo UI" pitchFamily="50" charset="-128"/>
            </a:endParaRPr>
          </a:p>
          <a:p>
            <a:r>
              <a:rPr lang="ja-JP" altLang="en-US" sz="1500" b="1" dirty="0">
                <a:solidFill>
                  <a:schemeClr val="tx1"/>
                </a:solidFill>
                <a:highlight>
                  <a:srgbClr val="FFFF00"/>
                </a:highlight>
                <a:latin typeface="Meiryo UI" pitchFamily="50" charset="-128"/>
                <a:ea typeface="小塚ゴシック Pro B"/>
                <a:cs typeface="Meiryo UI" pitchFamily="50" charset="-128"/>
              </a:rPr>
              <a:t>セミナーでは最新のリスク検査から治療費の考え方まで</a:t>
            </a:r>
            <a:endParaRPr lang="en-US" altLang="ja-JP" sz="1500" b="1" dirty="0">
              <a:solidFill>
                <a:schemeClr val="tx1"/>
              </a:solidFill>
              <a:highlight>
                <a:srgbClr val="FFFF00"/>
              </a:highlight>
              <a:latin typeface="Meiryo UI" pitchFamily="50" charset="-128"/>
              <a:ea typeface="小塚ゴシック Pro B"/>
              <a:cs typeface="Meiryo UI" pitchFamily="50" charset="-128"/>
            </a:endParaRPr>
          </a:p>
          <a:p>
            <a:r>
              <a:rPr lang="ja-JP" altLang="en-US" sz="1500" b="1" dirty="0">
                <a:solidFill>
                  <a:schemeClr val="tx1"/>
                </a:solidFill>
                <a:highlight>
                  <a:srgbClr val="FFFF00"/>
                </a:highlight>
                <a:latin typeface="Meiryo UI" pitchFamily="50" charset="-128"/>
                <a:ea typeface="小塚ゴシック Pro B"/>
                <a:cs typeface="Meiryo UI" pitchFamily="50" charset="-128"/>
              </a:rPr>
              <a:t>今知っておきたいポイントをやさしく解説します。</a:t>
            </a:r>
            <a:br>
              <a:rPr lang="en-US" altLang="ja-JP" sz="1500" b="1" dirty="0">
                <a:solidFill>
                  <a:schemeClr val="tx1"/>
                </a:solidFill>
                <a:highlight>
                  <a:srgbClr val="FFFF00"/>
                </a:highlight>
                <a:latin typeface="Meiryo UI" pitchFamily="50" charset="-128"/>
                <a:ea typeface="小塚ゴシック Pro B"/>
                <a:cs typeface="Meiryo UI" pitchFamily="50" charset="-128"/>
              </a:rPr>
            </a:br>
            <a:endParaRPr lang="en-US" altLang="ja-JP" sz="1500" b="1" dirty="0">
              <a:solidFill>
                <a:schemeClr val="tx1"/>
              </a:solidFill>
              <a:highlight>
                <a:srgbClr val="FFFF00"/>
              </a:highlight>
              <a:latin typeface="Meiryo UI" pitchFamily="50" charset="-128"/>
              <a:ea typeface="小塚ゴシック Pro B"/>
              <a:cs typeface="Meiryo UI" pitchFamily="50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3989A2CD-A6A7-9FFB-C0BB-DBBB82C22B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8838" y="4161684"/>
            <a:ext cx="3000718" cy="305474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2E812E9-E636-C293-7940-7888D5745E51}"/>
              </a:ext>
            </a:extLst>
          </p:cNvPr>
          <p:cNvSpPr/>
          <p:nvPr/>
        </p:nvSpPr>
        <p:spPr>
          <a:xfrm>
            <a:off x="410207" y="4142661"/>
            <a:ext cx="697627" cy="40100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ja-JP" altLang="en-US" sz="2000" b="1" dirty="0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日時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1E17F58E-281D-E4AF-2B35-DC702C899E96}"/>
              </a:ext>
            </a:extLst>
          </p:cNvPr>
          <p:cNvSpPr/>
          <p:nvPr/>
        </p:nvSpPr>
        <p:spPr>
          <a:xfrm>
            <a:off x="1275465" y="4112852"/>
            <a:ext cx="58857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400" b="1" dirty="0">
                <a:latin typeface="小塚ゴシック Pro B" pitchFamily="34" charset="-128"/>
                <a:ea typeface="小塚ゴシック Pro B" pitchFamily="34" charset="-128"/>
              </a:rPr>
              <a:t>2026</a:t>
            </a:r>
            <a:r>
              <a:rPr lang="ja-JP" altLang="en-US" sz="2400" b="1" dirty="0">
                <a:latin typeface="小塚ゴシック Pro B" pitchFamily="34" charset="-128"/>
                <a:ea typeface="小塚ゴシック Pro B" pitchFamily="34" charset="-128"/>
              </a:rPr>
              <a:t>年</a:t>
            </a:r>
            <a:r>
              <a:rPr lang="en-US" altLang="ja-JP" sz="2400" b="1" dirty="0">
                <a:latin typeface="小塚ゴシック Pro B" pitchFamily="34" charset="-128"/>
                <a:ea typeface="小塚ゴシック Pro B" pitchFamily="34" charset="-128"/>
              </a:rPr>
              <a:t>8</a:t>
            </a:r>
            <a:r>
              <a:rPr lang="ja-JP" altLang="en-US" sz="2400" b="1" dirty="0">
                <a:latin typeface="小塚ゴシック Pro B" pitchFamily="34" charset="-128"/>
                <a:ea typeface="小塚ゴシック Pro B" pitchFamily="34" charset="-128"/>
              </a:rPr>
              <a:t>月</a:t>
            </a:r>
            <a:r>
              <a:rPr lang="en-US" altLang="ja-JP" sz="2400" b="1" dirty="0">
                <a:latin typeface="小塚ゴシック Pro B" pitchFamily="34" charset="-128"/>
                <a:ea typeface="小塚ゴシック Pro B" pitchFamily="34" charset="-128"/>
              </a:rPr>
              <a:t>24</a:t>
            </a:r>
            <a:r>
              <a:rPr lang="ja-JP" altLang="en-US" sz="2400" b="1" dirty="0">
                <a:latin typeface="小塚ゴシック Pro B" pitchFamily="34" charset="-128"/>
                <a:ea typeface="小塚ゴシック Pro B" pitchFamily="34" charset="-128"/>
              </a:rPr>
              <a:t>日</a:t>
            </a:r>
            <a:r>
              <a:rPr lang="en-US" altLang="ja-JP" sz="2400" b="1" dirty="0">
                <a:latin typeface="小塚ゴシック Pro B" pitchFamily="34" charset="-128"/>
                <a:ea typeface="小塚ゴシック Pro B" pitchFamily="34" charset="-128"/>
              </a:rPr>
              <a:t>(</a:t>
            </a:r>
            <a:r>
              <a:rPr lang="ja-JP" altLang="en-US" sz="2400" b="1" dirty="0">
                <a:latin typeface="小塚ゴシック Pro B" pitchFamily="34" charset="-128"/>
                <a:ea typeface="小塚ゴシック Pro B" pitchFamily="34" charset="-128"/>
              </a:rPr>
              <a:t>月</a:t>
            </a:r>
            <a:r>
              <a:rPr lang="en-US" altLang="ja-JP" sz="2400" b="1" dirty="0">
                <a:latin typeface="小塚ゴシック Pro B" pitchFamily="34" charset="-128"/>
                <a:ea typeface="小塚ゴシック Pro B" pitchFamily="34" charset="-128"/>
              </a:rPr>
              <a:t>)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C6D4034-98F1-E6E0-1C2E-BF43CF88437C}"/>
              </a:ext>
            </a:extLst>
          </p:cNvPr>
          <p:cNvSpPr/>
          <p:nvPr/>
        </p:nvSpPr>
        <p:spPr>
          <a:xfrm>
            <a:off x="410208" y="5350122"/>
            <a:ext cx="697627" cy="4001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ja-JP" altLang="en-US" sz="2000" b="1" dirty="0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場所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814D812-B028-A37A-ADC9-6D2909F2F431}"/>
              </a:ext>
            </a:extLst>
          </p:cNvPr>
          <p:cNvSpPr/>
          <p:nvPr/>
        </p:nvSpPr>
        <p:spPr>
          <a:xfrm>
            <a:off x="1275465" y="5320313"/>
            <a:ext cx="58857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400" b="1" dirty="0">
                <a:latin typeface="小塚ゴシック Pro B" pitchFamily="34" charset="-128"/>
                <a:ea typeface="小塚ゴシック Pro B" pitchFamily="34" charset="-128"/>
              </a:rPr>
              <a:t>東栄保健福祉センター</a:t>
            </a:r>
            <a:endParaRPr lang="en-US" altLang="ja-JP" sz="2400" b="1" dirty="0">
              <a:latin typeface="小塚ゴシック Pro B" pitchFamily="34" charset="-128"/>
              <a:ea typeface="小塚ゴシック Pro B" pitchFamily="34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3C33210D-AC08-4B02-13A9-20E0E30DCD1A}"/>
              </a:ext>
            </a:extLst>
          </p:cNvPr>
          <p:cNvSpPr/>
          <p:nvPr/>
        </p:nvSpPr>
        <p:spPr>
          <a:xfrm>
            <a:off x="410208" y="6009766"/>
            <a:ext cx="697627" cy="4001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ja-JP" altLang="en-US" sz="2000" b="1" dirty="0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対象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51722A2D-C89A-C764-6F8F-9FA05ACFFE46}"/>
              </a:ext>
            </a:extLst>
          </p:cNvPr>
          <p:cNvSpPr/>
          <p:nvPr/>
        </p:nvSpPr>
        <p:spPr>
          <a:xfrm>
            <a:off x="1275465" y="5979957"/>
            <a:ext cx="58857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400" b="1" dirty="0">
                <a:latin typeface="小塚ゴシック Pro B" pitchFamily="34" charset="-128"/>
                <a:ea typeface="小塚ゴシック Pro B" pitchFamily="34" charset="-128"/>
              </a:rPr>
              <a:t>東栄町民の方</a:t>
            </a:r>
            <a:endParaRPr lang="en-US" altLang="ja-JP" sz="2400" b="1" dirty="0">
              <a:latin typeface="小塚ゴシック Pro B" pitchFamily="34" charset="-128"/>
              <a:ea typeface="小塚ゴシック Pro B" pitchFamily="34" charset="-128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FEC7C6E0-EADC-1D2F-E6F6-80B38FA131F2}"/>
              </a:ext>
            </a:extLst>
          </p:cNvPr>
          <p:cNvSpPr/>
          <p:nvPr/>
        </p:nvSpPr>
        <p:spPr>
          <a:xfrm>
            <a:off x="410207" y="7805513"/>
            <a:ext cx="6671869" cy="112948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000" b="1" dirty="0">
                <a:solidFill>
                  <a:schemeClr val="tx1"/>
                </a:solidFill>
                <a:latin typeface="Meiryo UI" pitchFamily="50" charset="-128"/>
                <a:ea typeface="小塚ゴシック Pro B"/>
                <a:cs typeface="Meiryo UI" pitchFamily="50" charset="-128"/>
              </a:rPr>
              <a:t>参加ご希望の方は</a:t>
            </a:r>
            <a:r>
              <a:rPr lang="en-US" altLang="ja-JP" sz="2000" b="1" dirty="0">
                <a:solidFill>
                  <a:schemeClr val="tx1"/>
                </a:solidFill>
                <a:latin typeface="Meiryo UI" pitchFamily="50" charset="-128"/>
                <a:ea typeface="小塚ゴシック Pro B"/>
                <a:cs typeface="Meiryo UI" pitchFamily="50" charset="-128"/>
              </a:rPr>
              <a:t>8</a:t>
            </a:r>
            <a:r>
              <a:rPr lang="ja-JP" altLang="en-US" sz="2000" b="1" dirty="0">
                <a:solidFill>
                  <a:schemeClr val="tx1"/>
                </a:solidFill>
                <a:latin typeface="Meiryo UI" pitchFamily="50" charset="-128"/>
                <a:ea typeface="小塚ゴシック Pro B"/>
                <a:cs typeface="Meiryo UI" pitchFamily="50" charset="-128"/>
              </a:rPr>
              <a:t>月</a:t>
            </a:r>
            <a:r>
              <a:rPr lang="en-US" altLang="ja-JP" sz="2000" b="1" dirty="0">
                <a:solidFill>
                  <a:schemeClr val="tx1"/>
                </a:solidFill>
                <a:latin typeface="Meiryo UI" pitchFamily="50" charset="-128"/>
                <a:ea typeface="小塚ゴシック Pro B"/>
                <a:cs typeface="Meiryo UI" pitchFamily="50" charset="-128"/>
              </a:rPr>
              <a:t>19</a:t>
            </a:r>
            <a:r>
              <a:rPr lang="ja-JP" altLang="en-US" sz="2000" b="1" dirty="0">
                <a:solidFill>
                  <a:schemeClr val="tx1"/>
                </a:solidFill>
                <a:latin typeface="Meiryo UI" pitchFamily="50" charset="-128"/>
                <a:ea typeface="小塚ゴシック Pro B"/>
                <a:cs typeface="Meiryo UI" pitchFamily="50" charset="-128"/>
              </a:rPr>
              <a:t>日</a:t>
            </a:r>
            <a:r>
              <a:rPr lang="en-US" altLang="ja-JP" sz="2000" b="1" dirty="0">
                <a:solidFill>
                  <a:schemeClr val="tx1"/>
                </a:solidFill>
                <a:latin typeface="Meiryo UI" pitchFamily="50" charset="-128"/>
                <a:ea typeface="小塚ゴシック Pro B"/>
                <a:cs typeface="Meiryo UI" pitchFamily="50" charset="-128"/>
              </a:rPr>
              <a:t>(</a:t>
            </a:r>
            <a:r>
              <a:rPr lang="ja-JP" altLang="en-US" sz="2000" b="1">
                <a:solidFill>
                  <a:schemeClr val="tx1"/>
                </a:solidFill>
                <a:latin typeface="Meiryo UI" pitchFamily="50" charset="-128"/>
                <a:ea typeface="小塚ゴシック Pro B"/>
                <a:cs typeface="Meiryo UI" pitchFamily="50" charset="-128"/>
              </a:rPr>
              <a:t>水</a:t>
            </a:r>
            <a:r>
              <a:rPr lang="en-US" altLang="ja-JP" sz="2000" b="1">
                <a:solidFill>
                  <a:schemeClr val="tx1"/>
                </a:solidFill>
                <a:latin typeface="Meiryo UI" pitchFamily="50" charset="-128"/>
                <a:ea typeface="小塚ゴシック Pro B"/>
                <a:cs typeface="Meiryo UI" pitchFamily="50" charset="-128"/>
              </a:rPr>
              <a:t>)</a:t>
            </a:r>
            <a:r>
              <a:rPr lang="ja-JP" altLang="en-US" sz="2000" b="1" dirty="0">
                <a:solidFill>
                  <a:schemeClr val="tx1"/>
                </a:solidFill>
                <a:latin typeface="Meiryo UI" pitchFamily="50" charset="-128"/>
                <a:ea typeface="小塚ゴシック Pro B"/>
                <a:cs typeface="Meiryo UI" pitchFamily="50" charset="-128"/>
              </a:rPr>
              <a:t>までにお申込みください。</a:t>
            </a:r>
            <a:endParaRPr lang="en-US" altLang="ja-JP" sz="2000" b="1" dirty="0">
              <a:solidFill>
                <a:schemeClr val="tx1"/>
              </a:solidFill>
              <a:latin typeface="Meiryo UI" pitchFamily="50" charset="-128"/>
              <a:ea typeface="小塚ゴシック Pro B"/>
              <a:cs typeface="Meiryo UI" pitchFamily="50" charset="-128"/>
            </a:endParaRPr>
          </a:p>
          <a:p>
            <a:r>
              <a:rPr lang="ja-JP" altLang="en-US" sz="2000" b="1" dirty="0">
                <a:solidFill>
                  <a:schemeClr val="tx1"/>
                </a:solidFill>
                <a:latin typeface="Meiryo UI" pitchFamily="50" charset="-128"/>
                <a:ea typeface="小塚ゴシック Pro B"/>
                <a:cs typeface="Meiryo UI" pitchFamily="50" charset="-128"/>
              </a:rPr>
              <a:t>皆さまのご参加をお待ちしております！</a:t>
            </a:r>
            <a:endParaRPr lang="en-US" altLang="ja-JP" sz="2000" b="1" dirty="0">
              <a:solidFill>
                <a:schemeClr val="tx1"/>
              </a:solidFill>
              <a:latin typeface="Meiryo UI" pitchFamily="50" charset="-128"/>
              <a:ea typeface="小塚ゴシック Pro B"/>
              <a:cs typeface="Meiryo UI" pitchFamily="50" charset="-128"/>
            </a:endParaRPr>
          </a:p>
        </p:txBody>
      </p:sp>
      <p:pic>
        <p:nvPicPr>
          <p:cNvPr id="21" name="図 20">
            <a:extLst>
              <a:ext uri="{FF2B5EF4-FFF2-40B4-BE49-F238E27FC236}">
                <a16:creationId xmlns:a16="http://schemas.microsoft.com/office/drawing/2014/main" id="{82FDD7B6-C2E2-EAE1-E5E7-0991990DE4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9369" y="7513042"/>
            <a:ext cx="6671869" cy="366952"/>
          </a:xfrm>
          <a:prstGeom prst="rect">
            <a:avLst/>
          </a:prstGeom>
        </p:spPr>
      </p:pic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363323CB-AF3F-3B6D-1490-D586DF044921}"/>
              </a:ext>
            </a:extLst>
          </p:cNvPr>
          <p:cNvSpPr/>
          <p:nvPr/>
        </p:nvSpPr>
        <p:spPr>
          <a:xfrm>
            <a:off x="410209" y="6650456"/>
            <a:ext cx="697627" cy="4001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ja-JP" altLang="en-US" sz="2000" b="1" dirty="0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費用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401252CB-FD7F-E721-93F6-A15AB7F1BC1A}"/>
              </a:ext>
            </a:extLst>
          </p:cNvPr>
          <p:cNvSpPr/>
          <p:nvPr/>
        </p:nvSpPr>
        <p:spPr>
          <a:xfrm>
            <a:off x="1275465" y="6620647"/>
            <a:ext cx="58857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400" b="1" dirty="0">
                <a:latin typeface="小塚ゴシック Pro B" pitchFamily="34" charset="-128"/>
                <a:ea typeface="小塚ゴシック Pro B" pitchFamily="34" charset="-128"/>
              </a:rPr>
              <a:t>無料（事前予約制）</a:t>
            </a:r>
            <a:endParaRPr lang="en-US" altLang="ja-JP" sz="2400" b="1" dirty="0">
              <a:latin typeface="小塚ゴシック Pro B" pitchFamily="34" charset="-128"/>
              <a:ea typeface="小塚ゴシック Pro B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10186928"/>
      </p:ext>
    </p:extLst>
  </p:cSld>
  <p:clrMapOvr>
    <a:masterClrMapping/>
  </p:clrMapOvr>
</p:sld>
</file>

<file path=ppt/theme/theme1.xml><?xml version="1.0" encoding="utf-8"?>
<a:theme xmlns:a="http://schemas.openxmlformats.org/drawingml/2006/main" name="11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プレゼンテーション1" id="{D14BBAA0-EBDA-4F80-B5E5-6A060B58EB30}" vid="{E91C9F3B-FA2D-4D28-9E30-9B6A997020B2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d600488c-7ccf-4edd-a905-7f03651c54eb}" enabled="1" method="Privileged" siteId="{7362b583-b1a3-45d8-ae7a-243240f03c8c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11</Template>
  <TotalTime>512</TotalTime>
  <Words>219</Words>
  <Application>Microsoft Office PowerPoint</Application>
  <PresentationFormat>ユーザー設定</PresentationFormat>
  <Paragraphs>33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Meiryo UI</vt:lpstr>
      <vt:lpstr>小塚ゴシック Pro B</vt:lpstr>
      <vt:lpstr>Arial</vt:lpstr>
      <vt:lpstr>Calibri</vt:lpstr>
      <vt:lpstr>Calibri Light</vt:lpstr>
      <vt:lpstr>11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伊奈 恵梨子 / 中部統括部 愛知東支社 ＳＯＭＰＯひまわり生命</dc:creator>
  <cp:lastModifiedBy>東栄町役場</cp:lastModifiedBy>
  <cp:revision>24</cp:revision>
  <cp:lastPrinted>2026-07-29T06:47:05Z</cp:lastPrinted>
  <dcterms:created xsi:type="dcterms:W3CDTF">2013-07-04T11:22:33Z</dcterms:created>
  <dcterms:modified xsi:type="dcterms:W3CDTF">2026-07-29T06:48:24Z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Text">
    <vt:lpwstr>社外秘</vt:lpwstr>
  </property>
  <property fmtid="{D5CDD505-2E9C-101B-9397-08002B2CF9AE}" pid="3" name="ClassificationContentMarkingHeaderLocations">
    <vt:lpwstr>11:9</vt:lpwstr>
  </property>
  <property fmtid="{D5CDD505-2E9C-101B-9397-08002B2CF9AE}" pid="4" name="ClassificationContentMarkingHeaderText">
    <vt:lpwstr>社外秘</vt:lpwstr>
  </property>
</Properties>
</file>